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A356D-776C-48A2-953F-1CCC70C50E70}" type="datetimeFigureOut">
              <a:rPr lang="en-US" smtClean="0"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057CB-D3EA-4D84-BEEA-17AD6D9988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152400"/>
            <a:ext cx="8839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IASM</a:t>
            </a:r>
            <a:r>
              <a:rPr lang="sr-Cyrl-CS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sr-Cyrl-CS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en" sz="2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teaching unit </a:t>
            </a:r>
            <a:r>
              <a:rPr lang="en" sz="2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10</a:t>
            </a:r>
            <a:r>
              <a:rPr lang="sr-Cyrl-CS" sz="2400" b="1" dirty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sr-Cyrl-CS" sz="2400" b="1" dirty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sr-Cyrl-R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" sz="2400" b="1" dirty="0" smtClean="0">
                <a:latin typeface="Arial" pitchFamily="34" charset="0"/>
                <a:cs typeface="Arial" pitchFamily="34" charset="0"/>
              </a:rPr>
              <a:t>PROPEDEUTICS OF THE DIGESTIVE ORGANS, LIVER AND BILE </a:t>
            </a:r>
            <a:r>
              <a:rPr lang="en" sz="2400" b="1" dirty="0" smtClean="0">
                <a:latin typeface="Arial" pitchFamily="34" charset="0"/>
                <a:cs typeface="Arial" pitchFamily="34" charset="0"/>
              </a:rPr>
              <a:t>TRACTS</a:t>
            </a:r>
            <a:br>
              <a:rPr lang="en" sz="2400" b="1" dirty="0" smtClean="0">
                <a:latin typeface="Arial" pitchFamily="34" charset="0"/>
                <a:cs typeface="Arial" pitchFamily="34" charset="0"/>
              </a:rPr>
            </a:br>
            <a:r>
              <a:rPr lang="en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" sz="2400" b="1" dirty="0" smtClean="0">
                <a:latin typeface="Arial" pitchFamily="34" charset="0"/>
                <a:cs typeface="Arial" pitchFamily="34" charset="0"/>
              </a:rPr>
            </a:br>
            <a:endParaRPr lang="sr-Cyrl-R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3124200"/>
            <a:ext cx="8763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" sz="2400" dirty="0" smtClean="0">
                <a:latin typeface="Arial" pitchFamily="34" charset="0"/>
                <a:cs typeface="Arial" pitchFamily="34" charset="0"/>
              </a:rPr>
              <a:t>supplementary methods in the examination of the dygestiv system organs</a:t>
            </a:r>
            <a:endParaRPr lang="sr-Cyrl-R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447800" y="4800600"/>
            <a:ext cx="6400800" cy="1752600"/>
          </a:xfrm>
        </p:spPr>
        <p:txBody>
          <a:bodyPr>
            <a:normAutofit/>
          </a:bodyPr>
          <a:lstStyle/>
          <a:p>
            <a:r>
              <a:rPr lang="en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Full prof. </a:t>
            </a:r>
            <a:r>
              <a:rPr lang="en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Nataša </a:t>
            </a:r>
            <a:r>
              <a:rPr lang="en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Zdravković</a:t>
            </a:r>
            <a:endParaRPr lang="sr-Cyrl-R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66800"/>
            <a:ext cx="3886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272534"/>
            <a:ext cx="3141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ENDOSCOPIC CAPSULE</a:t>
            </a:r>
            <a:endParaRPr lang="sr-Cyrl-R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354882" y="152400"/>
            <a:ext cx="4636718" cy="15240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" dirty="0" smtClean="0">
                <a:latin typeface="Arial" pitchFamily="34" charset="0"/>
                <a:cs typeface="Arial" pitchFamily="34" charset="0"/>
              </a:rPr>
              <a:t>The first </a:t>
            </a:r>
            <a:r>
              <a:rPr lang="en" dirty="0" err="1" smtClean="0">
                <a:latin typeface="Arial" pitchFamily="34" charset="0"/>
                <a:cs typeface="Arial" pitchFamily="34" charset="0"/>
              </a:rPr>
              <a:t>non-invasive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diagnostic tool for visualization of the small intestine</a:t>
            </a:r>
          </a:p>
          <a:p>
            <a:pPr algn="ctr"/>
            <a:r>
              <a:rPr lang="en" dirty="0" smtClean="0">
                <a:latin typeface="Arial" pitchFamily="34" charset="0"/>
                <a:cs typeface="Arial" pitchFamily="34" charset="0"/>
              </a:rPr>
              <a:t>Without the possibility of taking tissue and therapeutic options</a:t>
            </a:r>
            <a:endParaRPr lang="sr-Cyrl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739686"/>
            <a:ext cx="1981200" cy="1247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576" y="3581400"/>
            <a:ext cx="3171824" cy="317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4163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43" y="1447800"/>
            <a:ext cx="7212513" cy="295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4543909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b="1" dirty="0" err="1" smtClean="0">
                <a:latin typeface="Arial" pitchFamily="34" charset="0"/>
                <a:cs typeface="Arial" pitchFamily="34" charset="0"/>
              </a:rPr>
              <a:t>Single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err="1" smtClean="0">
                <a:latin typeface="Arial" pitchFamily="34" charset="0"/>
                <a:cs typeface="Arial" pitchFamily="34" charset="0"/>
              </a:rPr>
              <a:t>Balloon</a:t>
            </a:r>
            <a:endParaRPr lang="sr-Cyrl-R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62873" y="4559473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b="1" dirty="0" err="1" smtClean="0">
                <a:latin typeface="Arial" pitchFamily="34" charset="0"/>
                <a:cs typeface="Arial" pitchFamily="34" charset="0"/>
              </a:rPr>
              <a:t>Double</a:t>
            </a:r>
            <a:r>
              <a:rPr lang="en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b="1" dirty="0" err="1" smtClean="0">
                <a:latin typeface="Arial" pitchFamily="34" charset="0"/>
                <a:cs typeface="Arial" pitchFamily="34" charset="0"/>
              </a:rPr>
              <a:t>Balloon</a:t>
            </a:r>
            <a:endParaRPr lang="sr-Cyrl-R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226367"/>
            <a:ext cx="4318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2400" b="1" dirty="0" err="1" smtClean="0">
                <a:latin typeface="Arial" pitchFamily="34" charset="0"/>
                <a:cs typeface="Arial" pitchFamily="34" charset="0"/>
              </a:rPr>
              <a:t>Double</a:t>
            </a:r>
            <a:r>
              <a:rPr lang="en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sz="2400" b="1" dirty="0" err="1">
                <a:latin typeface="Arial" pitchFamily="34" charset="0"/>
                <a:cs typeface="Arial" pitchFamily="34" charset="0"/>
              </a:rPr>
              <a:t>balloon</a:t>
            </a:r>
            <a:r>
              <a:rPr lang="en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" sz="2400" b="1" dirty="0" err="1">
                <a:latin typeface="Arial" pitchFamily="34" charset="0"/>
                <a:cs typeface="Arial" pitchFamily="34" charset="0"/>
              </a:rPr>
              <a:t>enteroscopy</a:t>
            </a:r>
            <a:endParaRPr lang="sr-Cyrl-R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181600" y="138499"/>
            <a:ext cx="3657600" cy="1099066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" dirty="0" smtClean="0">
                <a:latin typeface="Arial" pitchFamily="34" charset="0"/>
                <a:cs typeface="Arial" pitchFamily="34" charset="0"/>
              </a:rPr>
              <a:t>Visualization of the small intestine</a:t>
            </a:r>
          </a:p>
          <a:p>
            <a:pPr algn="ctr"/>
            <a:r>
              <a:rPr lang="en" dirty="0" smtClean="0">
                <a:latin typeface="Arial" pitchFamily="34" charset="0"/>
                <a:cs typeface="Arial" pitchFamily="34" charset="0"/>
              </a:rPr>
              <a:t> </a:t>
            </a:r>
            <a:endParaRPr lang="sr-Cyrl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94544" y="5029200"/>
            <a:ext cx="3657600" cy="1676400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size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shape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appearance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err="1" smtClean="0">
                <a:latin typeface="Arial" pitchFamily="34" charset="0"/>
                <a:cs typeface="Arial" pitchFamily="34" charset="0"/>
              </a:rPr>
              <a:t>localization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err="1" smtClean="0">
                <a:latin typeface="Arial" pitchFamily="34" charset="0"/>
                <a:cs typeface="Arial" pitchFamily="34" charset="0"/>
              </a:rPr>
              <a:t>endoscopic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dirty="0" err="1" smtClean="0">
                <a:latin typeface="Arial" pitchFamily="34" charset="0"/>
                <a:cs typeface="Arial" pitchFamily="34" charset="0"/>
              </a:rPr>
              <a:t>biopsies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for PH</a:t>
            </a:r>
            <a:endParaRPr lang="sr-Cyrl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633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88913"/>
            <a:ext cx="7851775" cy="792162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" sz="1800" b="1" dirty="0" smtClean="0">
                <a:latin typeface="Arial" pitchFamily="34" charset="0"/>
                <a:cs typeface="Arial" pitchFamily="34" charset="0"/>
              </a:rPr>
              <a:t>ENDOSCOPIC RETROGRADE CHOLANGIOPANCREATOGRAPHY - ERCP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Subtitle 2"/>
          <p:cNvSpPr>
            <a:spLocks noGrp="1"/>
          </p:cNvSpPr>
          <p:nvPr>
            <p:ph type="subTitle" idx="1"/>
          </p:nvPr>
        </p:nvSpPr>
        <p:spPr>
          <a:xfrm>
            <a:off x="468313" y="1125538"/>
            <a:ext cx="7854950" cy="5543550"/>
          </a:xfrm>
        </p:spPr>
        <p:txBody>
          <a:bodyPr>
            <a:normAutofit/>
          </a:bodyPr>
          <a:lstStyle/>
          <a:p>
            <a:pPr marL="342900" marR="0" indent="-342900" algn="just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It's an ERCP standard method </a:t>
            </a:r>
            <a:r>
              <a:rPr lang="en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 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diagnostics and therapy certain diseases pancreatic and biliary system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R="0" algn="l" eaLnBrk="1" hangingPunct="1"/>
            <a:endParaRPr lang="en-US" sz="2000" dirty="0" smtClean="0"/>
          </a:p>
        </p:txBody>
      </p:sp>
      <p:pic>
        <p:nvPicPr>
          <p:cNvPr id="4" name="Picture 3" descr="http://findlaw.doereport.com/imagescooked/12836W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438400"/>
            <a:ext cx="3352165" cy="2821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98522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0236"/>
            <a:ext cx="7851648" cy="420960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RS" sz="1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sr-Cyrl-RS" sz="1800" b="1" dirty="0" smtClean="0">
                <a:latin typeface="Arial" pitchFamily="34" charset="0"/>
                <a:cs typeface="Arial" pitchFamily="34" charset="0"/>
              </a:rPr>
            </a:br>
            <a:r>
              <a:rPr lang="en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ULTRASONOGRAPHY OF THE ABDOMEN - DIAGNOSTIC POSSIBILITIES</a:t>
            </a:r>
            <a:endParaRPr lang="en-US" sz="1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381000" y="762000"/>
            <a:ext cx="7854950" cy="5805487"/>
          </a:xfrm>
        </p:spPr>
        <p:txBody>
          <a:bodyPr>
            <a:normAutofit/>
          </a:bodyPr>
          <a:lstStyle/>
          <a:p>
            <a:pPr marR="0" algn="ctr" eaLnBrk="1" hangingPunct="1"/>
            <a:endParaRPr lang="en-US" sz="1600" b="1" i="1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marR="0" indent="-342900" algn="just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Stomach and region of the </a:t>
            </a:r>
            <a:r>
              <a:rPr lang="en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right hypochondrium</a:t>
            </a:r>
            <a:endParaRPr lang="sr-Cyrl-R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Gallbladder </a:t>
            </a:r>
            <a:r>
              <a:rPr lang="en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with drainage channels ( </a:t>
            </a:r>
            <a:r>
              <a:rPr lang="en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ductus</a:t>
            </a:r>
            <a:r>
              <a:rPr lang="en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cysticus </a:t>
            </a:r>
            <a:r>
              <a:rPr lang="en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choledochus </a:t>
            </a: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sr-Cyrl-RS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Pancreas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Spleen</a:t>
            </a:r>
            <a:endParaRPr lang="sr-Cyrl-R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Free </a:t>
            </a:r>
            <a:r>
              <a:rPr lang="en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fluid in the abdomen: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bdominal </a:t>
            </a:r>
            <a:r>
              <a:rPr lang="en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aorta </a:t>
            </a:r>
            <a:r>
              <a:rPr lang="en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others </a:t>
            </a:r>
            <a:r>
              <a:rPr lang="en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_ </a:t>
            </a:r>
            <a:r>
              <a:rPr lang="en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blood</a:t>
            </a:r>
            <a:r>
              <a:rPr lang="en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court </a:t>
            </a:r>
            <a:r>
              <a:rPr lang="en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 </a:t>
            </a:r>
            <a:r>
              <a:rPr lang="en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abdomen</a:t>
            </a:r>
            <a:endParaRPr lang="sr-Cyrl-RS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Kidneys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Adrenal </a:t>
            </a:r>
            <a:r>
              <a:rPr lang="en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glands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endParaRPr lang="sr-Cyrl-R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AutoNum type="arabicPeriod"/>
            </a:pPr>
            <a:endParaRPr lang="sr-Latn-RS" sz="1600" b="1" dirty="0">
              <a:latin typeface="Arial" pitchFamily="34" charset="0"/>
              <a:cs typeface="Arial" pitchFamily="34" charset="0"/>
            </a:endParaRPr>
          </a:p>
          <a:p>
            <a:pPr marL="342900" marR="0" indent="-342900" algn="just" eaLnBrk="1" hangingPunct="1">
              <a:lnSpc>
                <a:spcPct val="150000"/>
              </a:lnSpc>
              <a:buAutoNum type="arabicPeriod"/>
            </a:pPr>
            <a:endParaRPr lang="sr-Cyrl-RS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just" eaLnBrk="1" hangingPunct="1">
              <a:buFont typeface="Arial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R="0" algn="just" eaLnBrk="1" hangingPunct="1"/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95369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 descr="ciroza jet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247" y="228600"/>
            <a:ext cx="3473353" cy="2819400"/>
          </a:xfrm>
          <a:prstGeom prst="rect">
            <a:avLst/>
          </a:prstGeom>
        </p:spPr>
      </p:pic>
      <p:pic>
        <p:nvPicPr>
          <p:cNvPr id="3" name="Content Placeholder 5" descr="hemangioma-liver-1b1_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0" y="277812"/>
            <a:ext cx="3886200" cy="2770188"/>
          </a:xfrm>
          <a:prstGeom prst="rect">
            <a:avLst/>
          </a:prstGeom>
        </p:spPr>
      </p:pic>
      <p:pic>
        <p:nvPicPr>
          <p:cNvPr id="4" name="Content Placeholder 3" descr="liver-cyst-1c_small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247" y="3231107"/>
            <a:ext cx="3397153" cy="3095767"/>
          </a:xfrm>
          <a:prstGeom prst="rect">
            <a:avLst/>
          </a:prstGeom>
        </p:spPr>
      </p:pic>
      <p:pic>
        <p:nvPicPr>
          <p:cNvPr id="5" name="Content Placeholder 3" descr="hydatid-cyst-1b_small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7201" y="3253853"/>
            <a:ext cx="3886200" cy="31469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9200" y="1295400"/>
            <a:ext cx="1489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Liver cirrhosis</a:t>
            </a:r>
            <a:endParaRPr lang="sr-Cyrl-R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0200" y="838200"/>
            <a:ext cx="1305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Hemangioma</a:t>
            </a:r>
            <a:endParaRPr lang="sr-Cyrl-R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4114800"/>
            <a:ext cx="13569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Liver cyst</a:t>
            </a:r>
            <a:endParaRPr lang="sr-Cyrl-R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6937" y="3714831"/>
            <a:ext cx="2580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Echinococcal </a:t>
            </a:r>
            <a:r>
              <a:rPr lang="en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cyst of the liver</a:t>
            </a:r>
            <a:endParaRPr lang="sr-Cyrl-R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521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iroza jetr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84247" y="228600"/>
            <a:ext cx="3473353" cy="2819400"/>
          </a:xfrm>
          <a:prstGeom prst="rect">
            <a:avLst/>
          </a:prstGeom>
        </p:spPr>
      </p:pic>
      <p:pic>
        <p:nvPicPr>
          <p:cNvPr id="5" name="Content Placeholder 5" descr="hemangioma-liver-1b1_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67200" y="277812"/>
            <a:ext cx="3886200" cy="2770188"/>
          </a:xfrm>
          <a:prstGeom prst="rect">
            <a:avLst/>
          </a:prstGeom>
        </p:spPr>
      </p:pic>
      <p:pic>
        <p:nvPicPr>
          <p:cNvPr id="6" name="Content Placeholder 3" descr="liver-cyst-1c_small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84247" y="3231107"/>
            <a:ext cx="3397153" cy="3095767"/>
          </a:xfrm>
          <a:prstGeom prst="rect">
            <a:avLst/>
          </a:prstGeom>
        </p:spPr>
      </p:pic>
      <p:pic>
        <p:nvPicPr>
          <p:cNvPr id="7" name="Content Placeholder 3" descr="hydatid-cyst-1b_small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67201" y="3253853"/>
            <a:ext cx="3886200" cy="31469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9200" y="1143000"/>
            <a:ext cx="1426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Liver </a:t>
            </a:r>
            <a:r>
              <a:rPr lang="en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absces</a:t>
            </a:r>
            <a:endParaRPr lang="sr-Cyrl-R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914400"/>
            <a:ext cx="26805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Hepatocecular carcinoma</a:t>
            </a:r>
            <a:endParaRPr lang="sr-Cyrl-R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3810000"/>
            <a:ext cx="2377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Metastases in the liver</a:t>
            </a:r>
            <a:endParaRPr lang="sr-Cyrl-R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0" y="3733800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Pancreatic pseudocyst</a:t>
            </a:r>
            <a:endParaRPr lang="sr-Cyrl-R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775" cy="501352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INTERVENTIONAL ULTRASOUND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107" name="Subtitle 2"/>
          <p:cNvSpPr>
            <a:spLocks noGrp="1"/>
          </p:cNvSpPr>
          <p:nvPr>
            <p:ph type="subTitle" idx="1"/>
          </p:nvPr>
        </p:nvSpPr>
        <p:spPr>
          <a:xfrm>
            <a:off x="533400" y="1052513"/>
            <a:ext cx="7854950" cy="5329237"/>
          </a:xfrm>
        </p:spPr>
        <p:txBody>
          <a:bodyPr/>
          <a:lstStyle/>
          <a:p>
            <a:pPr marL="342900" marR="0" indent="-34290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beautiful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biopsy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liver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in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high school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axillary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line 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8 -10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intercostal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space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iljana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biopsy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liver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279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851775" cy="504056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ENDOSCOPIC ULTRASOUND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179" name="Subtitle 2"/>
          <p:cNvSpPr>
            <a:spLocks noGrp="1"/>
          </p:cNvSpPr>
          <p:nvPr>
            <p:ph type="subTitle" idx="1"/>
          </p:nvPr>
        </p:nvSpPr>
        <p:spPr>
          <a:xfrm>
            <a:off x="533400" y="1196975"/>
            <a:ext cx="7854950" cy="5327650"/>
          </a:xfrm>
        </p:spPr>
        <p:txBody>
          <a:bodyPr>
            <a:normAutofit/>
          </a:bodyPr>
          <a:lstStyle/>
          <a:p>
            <a:pPr marR="0" algn="l">
              <a:lnSpc>
                <a:spcPct val="150000"/>
              </a:lnSpc>
            </a:pPr>
            <a:r>
              <a:rPr lang="en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Indications </a:t>
            </a: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assessment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extensions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malignant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tumors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submucosal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lesions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large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gastric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folds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little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tumors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pancreas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l">
              <a:lnSpc>
                <a:spcPct val="150000"/>
              </a:lnSpc>
              <a:buFont typeface="Wingdings" pitchFamily="2" charset="2"/>
              <a:buChar char="v"/>
            </a:pPr>
            <a:r>
              <a:rPr lang="en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Interventional</a:t>
            </a: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endoscopically</a:t>
            </a: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ultrasound </a:t>
            </a:r>
            <a:r>
              <a:rPr lang="en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285750" marR="0" indent="-285750" algn="l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targeted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aspirational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puncture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cytological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analysis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Content Placeholder 3" descr="EU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964122"/>
            <a:ext cx="3379788" cy="29982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17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851775" cy="719138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2000" b="1" dirty="0" smtClean="0">
                <a:latin typeface="Arial" pitchFamily="34" charset="0"/>
                <a:cs typeface="Arial" pitchFamily="34" charset="0"/>
              </a:rPr>
              <a:t>ENDOSCOPY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533400" y="1196975"/>
            <a:ext cx="8142288" cy="5400675"/>
          </a:xfrm>
        </p:spPr>
        <p:txBody>
          <a:bodyPr>
            <a:normAutofit/>
          </a:bodyPr>
          <a:lstStyle/>
          <a:p>
            <a:pPr marR="0" algn="ctr" eaLnBrk="1" hangingPunct="1">
              <a:lnSpc>
                <a:spcPct val="150000"/>
              </a:lnSpc>
            </a:pPr>
            <a:r>
              <a:rPr lang="en" sz="16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Endo 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inside 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" sz="16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scopein </a:t>
            </a:r>
            <a:r>
              <a:rPr lang="en" sz="16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looking</a:t>
            </a:r>
            <a:endParaRPr lang="sr-Cyrl-R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ctr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Esophagogastroduodenoscopy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Endoscopic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retrograde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cholan </a:t>
            </a: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iopancreatography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Enteroscopy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285750" marR="0" indent="-285750" algn="l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Colonoscopy</a:t>
            </a: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943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34034"/>
            <a:ext cx="2903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UPPER ENDOSCOPY</a:t>
            </a:r>
          </a:p>
          <a:p>
            <a:endParaRPr lang="sr-Cyrl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3733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4038600"/>
            <a:ext cx="4543425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4900612" y="134034"/>
            <a:ext cx="3429000" cy="1103531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" dirty="0" smtClean="0">
                <a:latin typeface="Arial" pitchFamily="34" charset="0"/>
                <a:cs typeface="Arial" pitchFamily="34" charset="0"/>
              </a:rPr>
              <a:t>Visualization of the esophagus, stomach and </a:t>
            </a:r>
            <a:r>
              <a:rPr lang="en" dirty="0" err="1" smtClean="0">
                <a:latin typeface="Arial" pitchFamily="34" charset="0"/>
                <a:cs typeface="Arial" pitchFamily="34" charset="0"/>
              </a:rPr>
              <a:t>proximal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part of the duodenum</a:t>
            </a:r>
            <a:endParaRPr lang="sr-Cyrl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04800" y="4038600"/>
            <a:ext cx="3657600" cy="1676400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size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shape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appearance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err="1" smtClean="0">
                <a:latin typeface="Arial" pitchFamily="34" charset="0"/>
                <a:cs typeface="Arial" pitchFamily="34" charset="0"/>
              </a:rPr>
              <a:t>localization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err="1" smtClean="0">
                <a:latin typeface="Arial" pitchFamily="34" charset="0"/>
                <a:cs typeface="Arial" pitchFamily="34" charset="0"/>
              </a:rPr>
              <a:t>endoscopic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dirty="0" err="1" smtClean="0">
                <a:latin typeface="Arial" pitchFamily="34" charset="0"/>
                <a:cs typeface="Arial" pitchFamily="34" charset="0"/>
              </a:rPr>
              <a:t>biopsies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for PH</a:t>
            </a:r>
            <a:endParaRPr lang="sr-Cyrl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http://poliklinika-apnea.hr/site/wp-content/uploads/2014/01/Gastroskopija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412" y="1600200"/>
            <a:ext cx="2057400" cy="22041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8409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139" y="1524000"/>
            <a:ext cx="3278921" cy="329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79" y="914401"/>
            <a:ext cx="356235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6679" y="260959"/>
            <a:ext cx="2786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b="1" dirty="0" smtClean="0">
                <a:latin typeface="Arial" pitchFamily="34" charset="0"/>
                <a:cs typeface="Arial" pitchFamily="34" charset="0"/>
              </a:rPr>
              <a:t>LOWER ENDOSCOPY</a:t>
            </a:r>
            <a:endParaRPr lang="sr-Cyrl-R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114800" y="260959"/>
            <a:ext cx="3657600" cy="1099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" dirty="0" smtClean="0">
                <a:latin typeface="Arial" pitchFamily="34" charset="0"/>
                <a:cs typeface="Arial" pitchFamily="34" charset="0"/>
              </a:rPr>
              <a:t>Visualization of the large intestine and </a:t>
            </a:r>
            <a:r>
              <a:rPr lang="en" dirty="0" err="1" smtClean="0">
                <a:latin typeface="Arial" pitchFamily="34" charset="0"/>
                <a:cs typeface="Arial" pitchFamily="34" charset="0"/>
              </a:rPr>
              <a:t>the distal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part of the small intestine</a:t>
            </a:r>
          </a:p>
          <a:p>
            <a:pPr algn="ctr"/>
            <a:r>
              <a:rPr lang="en" dirty="0" smtClean="0">
                <a:latin typeface="Arial" pitchFamily="34" charset="0"/>
                <a:cs typeface="Arial" pitchFamily="34" charset="0"/>
              </a:rPr>
              <a:t>( </a:t>
            </a:r>
            <a:r>
              <a:rPr lang="en" dirty="0" err="1" smtClean="0">
                <a:latin typeface="Arial" pitchFamily="34" charset="0"/>
                <a:cs typeface="Arial" pitchFamily="34" charset="0"/>
              </a:rPr>
              <a:t>terminal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dirty="0" err="1" smtClean="0">
                <a:latin typeface="Arial" pitchFamily="34" charset="0"/>
                <a:cs typeface="Arial" pitchFamily="34" charset="0"/>
              </a:rPr>
              <a:t>ileum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endParaRPr lang="sr-Cyrl-R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25468" y="4305039"/>
            <a:ext cx="3657600" cy="1676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size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shape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smtClean="0">
                <a:latin typeface="Arial" pitchFamily="34" charset="0"/>
                <a:cs typeface="Arial" pitchFamily="34" charset="0"/>
              </a:rPr>
              <a:t>appearance</a:t>
            </a: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err="1" smtClean="0">
                <a:latin typeface="Arial" pitchFamily="34" charset="0"/>
                <a:cs typeface="Arial" pitchFamily="34" charset="0"/>
              </a:rPr>
              <a:t>localization</a:t>
            </a:r>
            <a:endParaRPr lang="sr-Cyrl-R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en" dirty="0" err="1" smtClean="0">
                <a:latin typeface="Arial" pitchFamily="34" charset="0"/>
                <a:cs typeface="Arial" pitchFamily="34" charset="0"/>
              </a:rPr>
              <a:t>endoscopic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" dirty="0" err="1" smtClean="0">
                <a:latin typeface="Arial" pitchFamily="34" charset="0"/>
                <a:cs typeface="Arial" pitchFamily="34" charset="0"/>
              </a:rPr>
              <a:t>biopsies </a:t>
            </a:r>
            <a:r>
              <a:rPr lang="en" dirty="0" smtClean="0">
                <a:latin typeface="Arial" pitchFamily="34" charset="0"/>
                <a:cs typeface="Arial" pitchFamily="34" charset="0"/>
              </a:rPr>
              <a:t>for PH</a:t>
            </a:r>
            <a:endParaRPr lang="sr-Cyrl-R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http://poliklinika-apnea.hr/site/wp-content/uploads/2014/01/Kolonoskopija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819650"/>
            <a:ext cx="3429000" cy="198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7425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271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PROPEDEUTICS OF THE DIGESTIVE ORGANS, LIVER AND BILE TRACTS  </vt:lpstr>
      <vt:lpstr> ULTRASONOGRAPHY OF THE ABDOMEN - DIAGNOSTIC POSSIBILITIES</vt:lpstr>
      <vt:lpstr>Slide 3</vt:lpstr>
      <vt:lpstr>Slide 4</vt:lpstr>
      <vt:lpstr>INTERVENTIONAL ULTRASOUND</vt:lpstr>
      <vt:lpstr>ENDOSCOPIC ULTRASOUND</vt:lpstr>
      <vt:lpstr>ENDOSCOPY</vt:lpstr>
      <vt:lpstr>Slide 8</vt:lpstr>
      <vt:lpstr>Slide 9</vt:lpstr>
      <vt:lpstr>Slide 10</vt:lpstr>
      <vt:lpstr>Slide 11</vt:lpstr>
      <vt:lpstr>ENDOSCOPIC RETROGRADE CHOLANGIOPANCREATOGRAPHY - ERCP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PROPEDEUTICS OF THE DIGESTIVE ORGANS, LIVER AND BILE TRACTS  </dc:title>
  <dc:creator>Zeljko</dc:creator>
  <cp:lastModifiedBy>Zeljko</cp:lastModifiedBy>
  <cp:revision>1</cp:revision>
  <dcterms:created xsi:type="dcterms:W3CDTF">2024-02-18T12:29:37Z</dcterms:created>
  <dcterms:modified xsi:type="dcterms:W3CDTF">2024-02-18T12:40:41Z</dcterms:modified>
</cp:coreProperties>
</file>